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58" r:id="rId16"/>
    <p:sldId id="277" r:id="rId17"/>
    <p:sldId id="259" r:id="rId18"/>
    <p:sldId id="278" r:id="rId19"/>
    <p:sldId id="279" r:id="rId20"/>
    <p:sldId id="280" r:id="rId21"/>
    <p:sldId id="257" r:id="rId22"/>
    <p:sldId id="281" r:id="rId23"/>
    <p:sldId id="260" r:id="rId24"/>
    <p:sldId id="261" r:id="rId25"/>
    <p:sldId id="263" r:id="rId26"/>
    <p:sldId id="262"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7" d="100"/>
          <a:sy n="127" d="100"/>
        </p:scale>
        <p:origin x="-1672"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2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13072-5E7A-8C43-A4D9-5EDFD5C23C55}"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13072-5E7A-8C43-A4D9-5EDFD5C23C55}"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13072-5E7A-8C43-A4D9-5EDFD5C23C55}"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13072-5E7A-8C43-A4D9-5EDFD5C23C55}"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13072-5E7A-8C43-A4D9-5EDFD5C23C55}"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13072-5E7A-8C43-A4D9-5EDFD5C23C55}"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13072-5E7A-8C43-A4D9-5EDFD5C23C55}" type="datetimeFigureOut">
              <a:rPr lang="en-US" smtClean="0"/>
              <a:pPr/>
              <a:t>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13072-5E7A-8C43-A4D9-5EDFD5C23C55}" type="datetimeFigureOut">
              <a:rPr lang="en-US" smtClean="0"/>
              <a:pPr/>
              <a:t>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13072-5E7A-8C43-A4D9-5EDFD5C23C55}" type="datetimeFigureOut">
              <a:rPr lang="en-US" smtClean="0"/>
              <a:pPr/>
              <a:t>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13072-5E7A-8C43-A4D9-5EDFD5C23C55}"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13072-5E7A-8C43-A4D9-5EDFD5C23C55}"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C1A26-CC57-1A45-B8EB-966C424D1B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13072-5E7A-8C43-A4D9-5EDFD5C23C55}" type="datetimeFigureOut">
              <a:rPr lang="en-US" smtClean="0"/>
              <a:pPr/>
              <a:t>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C1A26-CC57-1A45-B8EB-966C424D1B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of </a:t>
            </a:r>
            <a:r>
              <a:rPr lang="en-US" dirty="0" err="1" smtClean="0"/>
              <a:t>Mendelian</a:t>
            </a:r>
            <a:r>
              <a:rPr lang="en-US" dirty="0" smtClean="0"/>
              <a:t> Genetics</a:t>
            </a:r>
            <a:endParaRPr lang="en-US" dirty="0"/>
          </a:p>
        </p:txBody>
      </p:sp>
      <p:sp>
        <p:nvSpPr>
          <p:cNvPr id="3" name="Subtitle 2"/>
          <p:cNvSpPr>
            <a:spLocks noGrp="1"/>
          </p:cNvSpPr>
          <p:nvPr>
            <p:ph type="subTitle" idx="1"/>
          </p:nvPr>
        </p:nvSpPr>
        <p:spPr/>
        <p:txBody>
          <a:bodyPr/>
          <a:lstStyle/>
          <a:p>
            <a:r>
              <a:rPr lang="en-US" dirty="0" smtClean="0"/>
              <a:t>PLS 664 Spring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Chromosomes	</a:t>
            </a:r>
            <a:endParaRPr lang="en-US" dirty="0"/>
          </a:p>
        </p:txBody>
      </p:sp>
      <p:sp>
        <p:nvSpPr>
          <p:cNvPr id="3" name="Content Placeholder 2"/>
          <p:cNvSpPr>
            <a:spLocks noGrp="1"/>
          </p:cNvSpPr>
          <p:nvPr>
            <p:ph idx="1"/>
          </p:nvPr>
        </p:nvSpPr>
        <p:spPr>
          <a:xfrm>
            <a:off x="457200" y="1600200"/>
            <a:ext cx="7136340" cy="4525963"/>
          </a:xfrm>
        </p:spPr>
        <p:txBody>
          <a:bodyPr>
            <a:normAutofit lnSpcReduction="10000"/>
          </a:bodyPr>
          <a:lstStyle/>
          <a:p>
            <a:r>
              <a:rPr lang="en-US" dirty="0" smtClean="0"/>
              <a:t>In somatic diploid cells, </a:t>
            </a:r>
            <a:r>
              <a:rPr lang="en-US" b="1" dirty="0" smtClean="0"/>
              <a:t>homologous </a:t>
            </a:r>
            <a:r>
              <a:rPr lang="en-US" dirty="0" smtClean="0"/>
              <a:t>chromosomes pair, one of the pair having come from the maternal parent, one from the paternal parent</a:t>
            </a:r>
          </a:p>
          <a:p>
            <a:r>
              <a:rPr lang="en-US" dirty="0" smtClean="0"/>
              <a:t>During reproduction, haploid gametes are formed</a:t>
            </a:r>
          </a:p>
          <a:p>
            <a:r>
              <a:rPr lang="en-US" dirty="0" smtClean="0"/>
              <a:t>This represents the mechanism by which genes are transmitted from parents to progeny.</a:t>
            </a:r>
            <a:endParaRPr lang="en-US" dirty="0"/>
          </a:p>
        </p:txBody>
      </p:sp>
      <p:pic>
        <p:nvPicPr>
          <p:cNvPr id="4" name="Picture 3" descr="chromosome.jpg"/>
          <p:cNvPicPr>
            <a:picLocks noChangeAspect="1"/>
          </p:cNvPicPr>
          <p:nvPr/>
        </p:nvPicPr>
        <p:blipFill>
          <a:blip r:embed="rId2"/>
          <a:stretch>
            <a:fillRect/>
          </a:stretch>
        </p:blipFill>
        <p:spPr>
          <a:xfrm>
            <a:off x="6854653" y="4134051"/>
            <a:ext cx="2181251" cy="21812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Inheritance of Simple Traits: Hooded </a:t>
            </a:r>
            <a:r>
              <a:rPr lang="en-US" dirty="0" err="1" smtClean="0"/>
              <a:t>x</a:t>
            </a:r>
            <a:r>
              <a:rPr lang="en-US" dirty="0" smtClean="0"/>
              <a:t> </a:t>
            </a:r>
            <a:r>
              <a:rPr lang="en-US" dirty="0" err="1" smtClean="0"/>
              <a:t>Awned</a:t>
            </a:r>
            <a:r>
              <a:rPr lang="en-US" dirty="0" smtClean="0"/>
              <a:t> Barley	</a:t>
            </a:r>
            <a:endParaRPr lang="en-US" dirty="0"/>
          </a:p>
        </p:txBody>
      </p:sp>
      <p:pic>
        <p:nvPicPr>
          <p:cNvPr id="4" name="Content Placeholder 3" descr="hoodedbarley.jpg"/>
          <p:cNvPicPr>
            <a:picLocks noGrp="1" noChangeAspect="1"/>
          </p:cNvPicPr>
          <p:nvPr>
            <p:ph idx="1"/>
          </p:nvPr>
        </p:nvPicPr>
        <p:blipFill>
          <a:blip r:embed="rId2"/>
          <a:srcRect l="-18257" r="-18257"/>
          <a:stretch>
            <a:fillRect/>
          </a:stretch>
        </p:blipFill>
        <p:spPr>
          <a:xfrm>
            <a:off x="0" y="2167620"/>
            <a:ext cx="4435369" cy="2439282"/>
          </a:xfrm>
        </p:spPr>
      </p:pic>
      <p:pic>
        <p:nvPicPr>
          <p:cNvPr id="5" name="Picture 4" descr="awnedbarley.jpg"/>
          <p:cNvPicPr>
            <a:picLocks noChangeAspect="1"/>
          </p:cNvPicPr>
          <p:nvPr/>
        </p:nvPicPr>
        <p:blipFill>
          <a:blip r:embed="rId3"/>
          <a:stretch>
            <a:fillRect/>
          </a:stretch>
        </p:blipFill>
        <p:spPr>
          <a:xfrm>
            <a:off x="5985468" y="1600201"/>
            <a:ext cx="2489505" cy="3321933"/>
          </a:xfrm>
          <a:prstGeom prst="rect">
            <a:avLst/>
          </a:prstGeom>
        </p:spPr>
      </p:pic>
      <p:sp>
        <p:nvSpPr>
          <p:cNvPr id="6" name="TextBox 5"/>
          <p:cNvSpPr txBox="1"/>
          <p:nvPr/>
        </p:nvSpPr>
        <p:spPr>
          <a:xfrm>
            <a:off x="4810131" y="3404513"/>
            <a:ext cx="397665" cy="584776"/>
          </a:xfrm>
          <a:prstGeom prst="rect">
            <a:avLst/>
          </a:prstGeom>
          <a:noFill/>
        </p:spPr>
        <p:txBody>
          <a:bodyPr wrap="none" rtlCol="0">
            <a:spAutoFit/>
          </a:bodyPr>
          <a:lstStyle/>
          <a:p>
            <a:r>
              <a:rPr lang="en-US" sz="3200" dirty="0" smtClean="0"/>
              <a:t>X</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3358" y="69785"/>
            <a:ext cx="4580872" cy="6546053"/>
          </a:xfrm>
          <a:prstGeom prst="rect">
            <a:avLst/>
          </a:prstGeom>
        </p:spPr>
      </p:pic>
      <p:sp>
        <p:nvSpPr>
          <p:cNvPr id="5" name="TextBox 4"/>
          <p:cNvSpPr txBox="1"/>
          <p:nvPr/>
        </p:nvSpPr>
        <p:spPr>
          <a:xfrm>
            <a:off x="5886835" y="1172366"/>
            <a:ext cx="3044352" cy="3970318"/>
          </a:xfrm>
          <a:prstGeom prst="rect">
            <a:avLst/>
          </a:prstGeom>
          <a:noFill/>
        </p:spPr>
        <p:txBody>
          <a:bodyPr wrap="square" rtlCol="0">
            <a:spAutoFit/>
          </a:bodyPr>
          <a:lstStyle/>
          <a:p>
            <a:r>
              <a:rPr lang="en-US" sz="3600" dirty="0" smtClean="0"/>
              <a:t>Parental, F</a:t>
            </a:r>
            <a:r>
              <a:rPr lang="en-US" sz="3600" baseline="-25000" dirty="0" smtClean="0"/>
              <a:t>1</a:t>
            </a:r>
            <a:r>
              <a:rPr lang="en-US" sz="3600" dirty="0" smtClean="0"/>
              <a:t> and F</a:t>
            </a:r>
            <a:r>
              <a:rPr lang="en-US" sz="3600" baseline="-25000" dirty="0" smtClean="0"/>
              <a:t>2</a:t>
            </a:r>
            <a:r>
              <a:rPr lang="en-US" sz="3600" dirty="0" smtClean="0"/>
              <a:t> Generations</a:t>
            </a:r>
          </a:p>
          <a:p>
            <a:r>
              <a:rPr lang="en-US" sz="3600" dirty="0" smtClean="0"/>
              <a:t>In the cross of a Hooded</a:t>
            </a:r>
          </a:p>
          <a:p>
            <a:r>
              <a:rPr lang="en-US" sz="3600" dirty="0" smtClean="0"/>
              <a:t>X </a:t>
            </a:r>
            <a:r>
              <a:rPr lang="en-US" sz="3600" dirty="0" err="1" smtClean="0"/>
              <a:t>Awned</a:t>
            </a:r>
            <a:r>
              <a:rPr lang="en-US" sz="3600" dirty="0" smtClean="0"/>
              <a:t> Barley</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Progeny Test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51784" y="2210343"/>
            <a:ext cx="7945824" cy="31260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Progeny Test</a:t>
            </a:r>
            <a:endParaRPr lang="en-US" dirty="0"/>
          </a:p>
        </p:txBody>
      </p:sp>
      <p:sp>
        <p:nvSpPr>
          <p:cNvPr id="3" name="Content Placeholder 2"/>
          <p:cNvSpPr>
            <a:spLocks noGrp="1"/>
          </p:cNvSpPr>
          <p:nvPr>
            <p:ph idx="1"/>
          </p:nvPr>
        </p:nvSpPr>
        <p:spPr>
          <a:xfrm>
            <a:off x="457200" y="1600201"/>
            <a:ext cx="5879758" cy="2152436"/>
          </a:xfrm>
        </p:spPr>
        <p:txBody>
          <a:bodyPr/>
          <a:lstStyle/>
          <a:p>
            <a:endParaRPr lang="en-US" dirty="0"/>
          </a:p>
        </p:txBody>
      </p:sp>
      <p:pic>
        <p:nvPicPr>
          <p:cNvPr id="4" name="Picture 3"/>
          <p:cNvPicPr>
            <a:picLocks noChangeAspect="1"/>
          </p:cNvPicPr>
          <p:nvPr/>
        </p:nvPicPr>
        <p:blipFill>
          <a:blip r:embed="rId2"/>
          <a:stretch>
            <a:fillRect/>
          </a:stretch>
        </p:blipFill>
        <p:spPr>
          <a:xfrm>
            <a:off x="457200" y="1600201"/>
            <a:ext cx="5471001" cy="2152436"/>
          </a:xfrm>
          <a:prstGeom prst="rect">
            <a:avLst/>
          </a:prstGeom>
        </p:spPr>
      </p:pic>
      <p:sp>
        <p:nvSpPr>
          <p:cNvPr id="6" name="TextBox 5"/>
          <p:cNvSpPr txBox="1"/>
          <p:nvPr/>
        </p:nvSpPr>
        <p:spPr>
          <a:xfrm>
            <a:off x="6526120" y="274638"/>
            <a:ext cx="2418583" cy="6555642"/>
          </a:xfrm>
          <a:prstGeom prst="rect">
            <a:avLst/>
          </a:prstGeom>
          <a:noFill/>
        </p:spPr>
        <p:txBody>
          <a:bodyPr wrap="square" rtlCol="0">
            <a:spAutoFit/>
          </a:bodyPr>
          <a:lstStyle/>
          <a:p>
            <a:r>
              <a:rPr lang="en-US" sz="2800" dirty="0" smtClean="0"/>
              <a:t>The progeny test tells the breeder the genotype of the plant of interest.  Is the variation heritable? If so, is it true breeding (homozygous), or will more selection and purification be required?  </a:t>
            </a:r>
            <a:endParaRPr lang="en-US" sz="2800" dirty="0"/>
          </a:p>
        </p:txBody>
      </p:sp>
      <p:sp>
        <p:nvSpPr>
          <p:cNvPr id="7" name="TextBox 6"/>
          <p:cNvSpPr txBox="1"/>
          <p:nvPr/>
        </p:nvSpPr>
        <p:spPr>
          <a:xfrm>
            <a:off x="713920" y="4776177"/>
            <a:ext cx="4488059" cy="1384995"/>
          </a:xfrm>
          <a:prstGeom prst="rect">
            <a:avLst/>
          </a:prstGeom>
          <a:noFill/>
        </p:spPr>
        <p:txBody>
          <a:bodyPr wrap="square" rtlCol="0">
            <a:spAutoFit/>
          </a:bodyPr>
          <a:lstStyle/>
          <a:p>
            <a:r>
              <a:rPr lang="en-US" sz="2800" dirty="0" smtClean="0"/>
              <a:t>The progeny of the plant tells the breeder more about the plant than the plant itself.</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Testcross-another type of progeny test</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00723" y="1600200"/>
            <a:ext cx="7951619" cy="46868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one Trait</a:t>
            </a:r>
            <a:endParaRPr lang="en-US" dirty="0"/>
          </a:p>
        </p:txBody>
      </p:sp>
      <p:sp>
        <p:nvSpPr>
          <p:cNvPr id="3" name="Content Placeholder 2"/>
          <p:cNvSpPr>
            <a:spLocks noGrp="1"/>
          </p:cNvSpPr>
          <p:nvPr>
            <p:ph idx="1"/>
          </p:nvPr>
        </p:nvSpPr>
        <p:spPr/>
        <p:txBody>
          <a:bodyPr/>
          <a:lstStyle/>
          <a:p>
            <a:r>
              <a:rPr lang="en-US" dirty="0" err="1" smtClean="0"/>
              <a:t>Oderbrucker</a:t>
            </a:r>
            <a:r>
              <a:rPr lang="en-US" dirty="0" smtClean="0"/>
              <a:t> barley:  rough awns</a:t>
            </a:r>
          </a:p>
          <a:p>
            <a:r>
              <a:rPr lang="en-US" dirty="0" smtClean="0"/>
              <a:t>Lion barley: smooth awns, black hulls</a:t>
            </a:r>
          </a:p>
          <a:p>
            <a:endParaRPr lang="en-US" dirty="0" smtClean="0"/>
          </a:p>
          <a:p>
            <a:r>
              <a:rPr lang="en-US" dirty="0" smtClean="0"/>
              <a:t>Goal:  a smooth </a:t>
            </a:r>
            <a:r>
              <a:rPr lang="en-US" dirty="0" err="1" smtClean="0"/>
              <a:t>awned</a:t>
            </a:r>
            <a:r>
              <a:rPr lang="en-US" dirty="0" smtClean="0"/>
              <a:t> barley with white hulls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614" y="-1"/>
            <a:ext cx="5569077" cy="6900147"/>
          </a:xfrm>
          <a:prstGeom prst="rect">
            <a:avLst/>
          </a:prstGeom>
        </p:spPr>
      </p:pic>
      <p:pic>
        <p:nvPicPr>
          <p:cNvPr id="3" name="Picture 2"/>
          <p:cNvPicPr>
            <a:picLocks noChangeAspect="1"/>
          </p:cNvPicPr>
          <p:nvPr/>
        </p:nvPicPr>
        <p:blipFill>
          <a:blip r:embed="rId3"/>
          <a:stretch>
            <a:fillRect/>
          </a:stretch>
        </p:blipFill>
        <p:spPr>
          <a:xfrm>
            <a:off x="5236162" y="1445567"/>
            <a:ext cx="3733866" cy="26479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 y="50800"/>
            <a:ext cx="9499600" cy="6756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850" y="425450"/>
            <a:ext cx="6972300" cy="6007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Environmental </a:t>
            </a:r>
            <a:r>
              <a:rPr lang="en-US" dirty="0" err="1" smtClean="0"/>
              <a:t>vs</a:t>
            </a:r>
            <a:r>
              <a:rPr lang="en-US" dirty="0" smtClean="0"/>
              <a:t> Heritable Sources of Variation</a:t>
            </a:r>
            <a:endParaRPr lang="en-US" dirty="0"/>
          </a:p>
        </p:txBody>
      </p:sp>
      <p:sp>
        <p:nvSpPr>
          <p:cNvPr id="5" name="Content Placeholder 4"/>
          <p:cNvSpPr>
            <a:spLocks noGrp="1"/>
          </p:cNvSpPr>
          <p:nvPr>
            <p:ph idx="1"/>
          </p:nvPr>
        </p:nvSpPr>
        <p:spPr/>
        <p:txBody>
          <a:bodyPr>
            <a:normAutofit lnSpcReduction="10000"/>
          </a:bodyPr>
          <a:lstStyle/>
          <a:p>
            <a:r>
              <a:rPr lang="en-US" dirty="0" smtClean="0"/>
              <a:t>Environmental Sources</a:t>
            </a:r>
          </a:p>
          <a:p>
            <a:pPr lvl="1"/>
            <a:r>
              <a:rPr lang="en-US" dirty="0" smtClean="0"/>
              <a:t>Soil, temperature, light: reflected in vigor</a:t>
            </a:r>
          </a:p>
          <a:p>
            <a:pPr lvl="1"/>
            <a:r>
              <a:rPr lang="en-US" dirty="0" smtClean="0"/>
              <a:t>Photoperiod: plant may or may not flower</a:t>
            </a:r>
          </a:p>
          <a:p>
            <a:pPr lvl="1"/>
            <a:r>
              <a:rPr lang="en-US" dirty="0" smtClean="0"/>
              <a:t>Seed size:  smaller seedlings from smaller seeds than from larger, but they are genetically identical</a:t>
            </a:r>
          </a:p>
          <a:p>
            <a:pPr lvl="1"/>
            <a:r>
              <a:rPr lang="en-US" dirty="0" smtClean="0"/>
              <a:t>Yield of two plants from the same variety will vary if one is infected with rust, the other not</a:t>
            </a:r>
          </a:p>
          <a:p>
            <a:pPr lvl="1"/>
            <a:endParaRPr lang="en-US" dirty="0" smtClean="0"/>
          </a:p>
          <a:p>
            <a:pPr lvl="1">
              <a:buNone/>
            </a:pPr>
            <a:r>
              <a:rPr lang="en-US" dirty="0" smtClean="0"/>
              <a:t>Because these variations are environmental in nature they cannot be transmitted to progeny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Linkage</a:t>
            </a:r>
            <a:endParaRPr lang="en-US" dirty="0"/>
          </a:p>
        </p:txBody>
      </p:sp>
      <p:sp>
        <p:nvSpPr>
          <p:cNvPr id="5" name="Content Placeholder 4"/>
          <p:cNvSpPr>
            <a:spLocks noGrp="1"/>
          </p:cNvSpPr>
          <p:nvPr>
            <p:ph idx="1"/>
          </p:nvPr>
        </p:nvSpPr>
        <p:spPr/>
        <p:txBody>
          <a:bodyPr/>
          <a:lstStyle/>
          <a:p>
            <a:r>
              <a:rPr lang="en-US" dirty="0" smtClean="0"/>
              <a:t>Genes on the same chromosome may not sort independently from one another</a:t>
            </a:r>
          </a:p>
          <a:p>
            <a:r>
              <a:rPr lang="en-US" dirty="0" smtClean="0"/>
              <a:t>This requires a larger population size to recover the </a:t>
            </a:r>
            <a:r>
              <a:rPr lang="en-US" b="1" dirty="0" smtClean="0"/>
              <a:t>recombinant</a:t>
            </a:r>
            <a:r>
              <a:rPr lang="en-US" dirty="0" smtClean="0"/>
              <a:t> types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a:t>
            </a:r>
            <a:endParaRPr lang="en-US" dirty="0"/>
          </a:p>
        </p:txBody>
      </p:sp>
      <p:pic>
        <p:nvPicPr>
          <p:cNvPr id="4" name="Content Placeholder 3" descr="crossing over.jpg"/>
          <p:cNvPicPr>
            <a:picLocks noGrp="1" noChangeAspect="1"/>
          </p:cNvPicPr>
          <p:nvPr>
            <p:ph idx="1"/>
          </p:nvPr>
        </p:nvPicPr>
        <p:blipFill>
          <a:blip r:embed="rId2"/>
          <a:srcRect l="-42734" r="-42734"/>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 row, purple lemma </a:t>
            </a:r>
            <a:r>
              <a:rPr lang="en-US" dirty="0" err="1" smtClean="0"/>
              <a:t>x</a:t>
            </a:r>
            <a:r>
              <a:rPr lang="en-US" dirty="0" smtClean="0"/>
              <a:t> 6 row, white lemma barley</a:t>
            </a:r>
            <a:endParaRPr lang="en-US" dirty="0"/>
          </a:p>
        </p:txBody>
      </p:sp>
      <p:pic>
        <p:nvPicPr>
          <p:cNvPr id="6" name="Content Placeholder 5" descr="6row2row.jpg"/>
          <p:cNvPicPr>
            <a:picLocks noGrp="1" noChangeAspect="1"/>
          </p:cNvPicPr>
          <p:nvPr>
            <p:ph idx="1"/>
          </p:nvPr>
        </p:nvPicPr>
        <p:blipFill>
          <a:blip r:embed="rId2"/>
          <a:srcRect l="-14225" r="-14225"/>
          <a:stretch>
            <a:fillRect/>
          </a:stretch>
        </p:blipFill>
        <p:spPr>
          <a:xfrm>
            <a:off x="3257276" y="4400404"/>
            <a:ext cx="3677361" cy="2022407"/>
          </a:xfrm>
        </p:spPr>
      </p:pic>
      <p:pic>
        <p:nvPicPr>
          <p:cNvPr id="7" name="Picture 6" descr="purplelemma.jpg"/>
          <p:cNvPicPr>
            <a:picLocks noChangeAspect="1"/>
          </p:cNvPicPr>
          <p:nvPr/>
        </p:nvPicPr>
        <p:blipFill>
          <a:blip r:embed="rId3"/>
          <a:stretch>
            <a:fillRect/>
          </a:stretch>
        </p:blipFill>
        <p:spPr>
          <a:xfrm>
            <a:off x="1200617" y="1577654"/>
            <a:ext cx="6522628" cy="2302631"/>
          </a:xfrm>
          <a:prstGeom prst="rect">
            <a:avLst/>
          </a:prstGeom>
        </p:spPr>
      </p:pic>
      <p:sp>
        <p:nvSpPr>
          <p:cNvPr id="5" name="TextBox 4"/>
          <p:cNvSpPr txBox="1"/>
          <p:nvPr/>
        </p:nvSpPr>
        <p:spPr>
          <a:xfrm>
            <a:off x="1560043" y="4950351"/>
            <a:ext cx="477540" cy="769441"/>
          </a:xfrm>
          <a:prstGeom prst="rect">
            <a:avLst/>
          </a:prstGeom>
          <a:noFill/>
        </p:spPr>
        <p:txBody>
          <a:bodyPr wrap="none" rtlCol="0">
            <a:spAutoFit/>
          </a:bodyPr>
          <a:lstStyle/>
          <a:p>
            <a:r>
              <a:rPr lang="en-US" sz="4400" dirty="0" smtClean="0"/>
              <a:t>X</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2320" y="0"/>
            <a:ext cx="7325360" cy="683241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 y="193040"/>
            <a:ext cx="9339015" cy="63501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 y="1619481"/>
            <a:ext cx="8788400" cy="4978400"/>
          </a:xfrm>
          <a:prstGeom prst="rect">
            <a:avLst/>
          </a:prstGeom>
        </p:spPr>
      </p:pic>
      <p:sp>
        <p:nvSpPr>
          <p:cNvPr id="3" name="TextBox 2"/>
          <p:cNvSpPr txBox="1"/>
          <p:nvPr/>
        </p:nvSpPr>
        <p:spPr>
          <a:xfrm>
            <a:off x="710436" y="406400"/>
            <a:ext cx="7646164" cy="1077218"/>
          </a:xfrm>
          <a:prstGeom prst="rect">
            <a:avLst/>
          </a:prstGeom>
          <a:noFill/>
        </p:spPr>
        <p:txBody>
          <a:bodyPr wrap="square" rtlCol="0">
            <a:spAutoFit/>
          </a:bodyPr>
          <a:lstStyle/>
          <a:p>
            <a:pPr algn="ctr"/>
            <a:r>
              <a:rPr lang="en-US" sz="3200" dirty="0" err="1" smtClean="0">
                <a:latin typeface="Skia"/>
                <a:cs typeface="Skia"/>
              </a:rPr>
              <a:t>Punnett</a:t>
            </a:r>
            <a:r>
              <a:rPr lang="en-US" sz="3200" dirty="0" smtClean="0">
                <a:latin typeface="Skia"/>
                <a:cs typeface="Skia"/>
              </a:rPr>
              <a:t> Square Shows F2 Genotypes and Their Frequencies</a:t>
            </a:r>
            <a:endParaRPr lang="en-US" sz="3200" dirty="0">
              <a:latin typeface="Skia"/>
              <a:cs typeface="Ski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2546350"/>
            <a:ext cx="6985000" cy="1765300"/>
          </a:xfrm>
          <a:prstGeom prst="rect">
            <a:avLst/>
          </a:prstGeom>
        </p:spPr>
      </p:pic>
      <p:sp>
        <p:nvSpPr>
          <p:cNvPr id="3" name="TextBox 2"/>
          <p:cNvSpPr txBox="1"/>
          <p:nvPr/>
        </p:nvSpPr>
        <p:spPr>
          <a:xfrm>
            <a:off x="2440066" y="1087914"/>
            <a:ext cx="3511649" cy="707886"/>
          </a:xfrm>
          <a:prstGeom prst="rect">
            <a:avLst/>
          </a:prstGeom>
          <a:noFill/>
        </p:spPr>
        <p:txBody>
          <a:bodyPr wrap="none" rtlCol="0">
            <a:spAutoFit/>
          </a:bodyPr>
          <a:lstStyle/>
          <a:p>
            <a:r>
              <a:rPr lang="en-US" sz="4000" dirty="0" smtClean="0">
                <a:latin typeface="Skia"/>
                <a:cs typeface="Skia"/>
              </a:rPr>
              <a:t>F2 Phenotypes</a:t>
            </a:r>
            <a:endParaRPr lang="en-US" sz="4000" dirty="0">
              <a:latin typeface="Skia"/>
              <a:cs typeface="Ski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kia"/>
                <a:cs typeface="Skia"/>
              </a:rPr>
              <a:t>Observed </a:t>
            </a:r>
            <a:r>
              <a:rPr lang="en-US" dirty="0" err="1" smtClean="0">
                <a:latin typeface="Skia"/>
                <a:cs typeface="Skia"/>
              </a:rPr>
              <a:t>vs</a:t>
            </a:r>
            <a:r>
              <a:rPr lang="en-US" dirty="0" smtClean="0">
                <a:latin typeface="Skia"/>
                <a:cs typeface="Skia"/>
              </a:rPr>
              <a:t> Expected</a:t>
            </a:r>
            <a:endParaRPr lang="en-US" dirty="0">
              <a:latin typeface="Skia"/>
              <a:cs typeface="Skia"/>
            </a:endParaRPr>
          </a:p>
        </p:txBody>
      </p:sp>
      <p:graphicFrame>
        <p:nvGraphicFramePr>
          <p:cNvPr id="4" name="Content Placeholder 3"/>
          <p:cNvGraphicFramePr>
            <a:graphicFrameLocks noGrp="1"/>
          </p:cNvGraphicFramePr>
          <p:nvPr>
            <p:ph idx="1"/>
          </p:nvPr>
        </p:nvGraphicFramePr>
        <p:xfrm>
          <a:off x="297200" y="1600200"/>
          <a:ext cx="8686800" cy="4631500"/>
        </p:xfrm>
        <a:graphic>
          <a:graphicData uri="http://schemas.openxmlformats.org/drawingml/2006/table">
            <a:tbl>
              <a:tblPr firstRow="1" bandRow="1">
                <a:tableStyleId>{7DF18680-E054-41AD-8BC1-D1AEF772440D}</a:tableStyleId>
              </a:tblPr>
              <a:tblGrid>
                <a:gridCol w="2171700"/>
                <a:gridCol w="2171700"/>
                <a:gridCol w="2171700"/>
                <a:gridCol w="2171700"/>
              </a:tblGrid>
              <a:tr h="761708">
                <a:tc>
                  <a:txBody>
                    <a:bodyPr/>
                    <a:lstStyle/>
                    <a:p>
                      <a:r>
                        <a:rPr lang="en-US" sz="2400" dirty="0" smtClean="0"/>
                        <a:t>Genotype</a:t>
                      </a:r>
                      <a:endParaRPr lang="en-US" sz="2400" dirty="0">
                        <a:latin typeface="Skia"/>
                        <a:cs typeface="Skia"/>
                      </a:endParaRPr>
                    </a:p>
                  </a:txBody>
                  <a:tcPr/>
                </a:tc>
                <a:tc>
                  <a:txBody>
                    <a:bodyPr/>
                    <a:lstStyle/>
                    <a:p>
                      <a:r>
                        <a:rPr lang="en-US" sz="2400" dirty="0" smtClean="0"/>
                        <a:t>Observed No. (O)</a:t>
                      </a:r>
                      <a:endParaRPr lang="en-US" sz="2400" dirty="0">
                        <a:latin typeface="Skia"/>
                        <a:cs typeface="Skia"/>
                      </a:endParaRPr>
                    </a:p>
                  </a:txBody>
                  <a:tcPr/>
                </a:tc>
                <a:tc>
                  <a:txBody>
                    <a:bodyPr/>
                    <a:lstStyle/>
                    <a:p>
                      <a:r>
                        <a:rPr lang="en-US" sz="2400" dirty="0" smtClean="0"/>
                        <a:t>Expected No. (E)</a:t>
                      </a:r>
                      <a:endParaRPr lang="en-US" sz="2400" dirty="0">
                        <a:latin typeface="Skia"/>
                        <a:cs typeface="Skia"/>
                      </a:endParaRPr>
                    </a:p>
                  </a:txBody>
                  <a:tcPr/>
                </a:tc>
                <a:tc>
                  <a:txBody>
                    <a:bodyPr/>
                    <a:lstStyle/>
                    <a:p>
                      <a:r>
                        <a:rPr lang="en-US" sz="2400" dirty="0" smtClean="0"/>
                        <a:t>(O-E)</a:t>
                      </a:r>
                      <a:r>
                        <a:rPr lang="en-US" sz="2400" baseline="30000" dirty="0" smtClean="0"/>
                        <a:t>2</a:t>
                      </a:r>
                      <a:r>
                        <a:rPr lang="en-US" sz="2400" dirty="0" smtClean="0"/>
                        <a:t>/E</a:t>
                      </a:r>
                      <a:endParaRPr lang="en-US" sz="2400" dirty="0">
                        <a:latin typeface="Skia"/>
                        <a:cs typeface="Skia"/>
                      </a:endParaRPr>
                    </a:p>
                  </a:txBody>
                  <a:tcPr/>
                </a:tc>
              </a:tr>
              <a:tr h="761708">
                <a:tc>
                  <a:txBody>
                    <a:bodyPr/>
                    <a:lstStyle/>
                    <a:p>
                      <a:r>
                        <a:rPr lang="en-US" sz="2400" dirty="0" smtClean="0"/>
                        <a:t>A_B_</a:t>
                      </a:r>
                      <a:endParaRPr lang="en-US" sz="2400" dirty="0">
                        <a:latin typeface="Skia"/>
                        <a:cs typeface="Skia"/>
                      </a:endParaRPr>
                    </a:p>
                  </a:txBody>
                  <a:tcPr/>
                </a:tc>
                <a:tc>
                  <a:txBody>
                    <a:bodyPr/>
                    <a:lstStyle/>
                    <a:p>
                      <a:r>
                        <a:rPr lang="en-US" sz="2400" dirty="0" smtClean="0"/>
                        <a:t>284</a:t>
                      </a:r>
                      <a:endParaRPr lang="en-US" sz="2400" dirty="0">
                        <a:latin typeface="Skia"/>
                        <a:cs typeface="Skia"/>
                      </a:endParaRPr>
                    </a:p>
                  </a:txBody>
                  <a:tcPr/>
                </a:tc>
                <a:tc>
                  <a:txBody>
                    <a:bodyPr/>
                    <a:lstStyle/>
                    <a:p>
                      <a:r>
                        <a:rPr lang="en-US" sz="2400" dirty="0" smtClean="0"/>
                        <a:t>214.3</a:t>
                      </a:r>
                      <a:endParaRPr lang="en-US" sz="2400" dirty="0">
                        <a:latin typeface="Skia"/>
                        <a:cs typeface="Skia"/>
                      </a:endParaRPr>
                    </a:p>
                  </a:txBody>
                  <a:tcPr/>
                </a:tc>
                <a:tc>
                  <a:txBody>
                    <a:bodyPr/>
                    <a:lstStyle/>
                    <a:p>
                      <a:r>
                        <a:rPr lang="en-US" sz="2400" dirty="0" smtClean="0"/>
                        <a:t>22.67</a:t>
                      </a:r>
                      <a:endParaRPr lang="en-US" sz="2400" dirty="0" smtClean="0">
                        <a:latin typeface="Skia"/>
                        <a:cs typeface="Skia"/>
                      </a:endParaRPr>
                    </a:p>
                  </a:txBody>
                  <a:tcPr/>
                </a:tc>
              </a:tr>
              <a:tr h="761708">
                <a:tc>
                  <a:txBody>
                    <a:bodyPr/>
                    <a:lstStyle/>
                    <a:p>
                      <a:r>
                        <a:rPr lang="en-US" sz="2400" dirty="0" err="1" smtClean="0"/>
                        <a:t>A_bb</a:t>
                      </a:r>
                      <a:endParaRPr lang="en-US" sz="2400" dirty="0">
                        <a:latin typeface="Skia"/>
                        <a:cs typeface="Skia"/>
                      </a:endParaRPr>
                    </a:p>
                  </a:txBody>
                  <a:tcPr/>
                </a:tc>
                <a:tc>
                  <a:txBody>
                    <a:bodyPr/>
                    <a:lstStyle/>
                    <a:p>
                      <a:r>
                        <a:rPr lang="en-US" sz="2400" dirty="0" smtClean="0"/>
                        <a:t>21</a:t>
                      </a:r>
                      <a:endParaRPr lang="en-US" sz="2400" dirty="0">
                        <a:latin typeface="Skia"/>
                        <a:cs typeface="Skia"/>
                      </a:endParaRPr>
                    </a:p>
                  </a:txBody>
                  <a:tcPr/>
                </a:tc>
                <a:tc>
                  <a:txBody>
                    <a:bodyPr/>
                    <a:lstStyle/>
                    <a:p>
                      <a:r>
                        <a:rPr lang="en-US" sz="2400" dirty="0" smtClean="0"/>
                        <a:t>71.4</a:t>
                      </a:r>
                      <a:endParaRPr lang="en-US" sz="2400" dirty="0">
                        <a:latin typeface="Skia"/>
                        <a:cs typeface="Skia"/>
                      </a:endParaRPr>
                    </a:p>
                  </a:txBody>
                  <a:tcPr/>
                </a:tc>
                <a:tc>
                  <a:txBody>
                    <a:bodyPr/>
                    <a:lstStyle/>
                    <a:p>
                      <a:r>
                        <a:rPr lang="en-US" sz="2400" dirty="0" smtClean="0"/>
                        <a:t>35.58</a:t>
                      </a:r>
                      <a:endParaRPr lang="en-US" sz="2400" dirty="0">
                        <a:latin typeface="Skia"/>
                        <a:cs typeface="Skia"/>
                      </a:endParaRPr>
                    </a:p>
                  </a:txBody>
                  <a:tcPr/>
                </a:tc>
              </a:tr>
              <a:tr h="761708">
                <a:tc>
                  <a:txBody>
                    <a:bodyPr/>
                    <a:lstStyle/>
                    <a:p>
                      <a:r>
                        <a:rPr lang="en-US" sz="2400" dirty="0" err="1" smtClean="0"/>
                        <a:t>aaB</a:t>
                      </a:r>
                      <a:r>
                        <a:rPr lang="en-US" sz="2400" dirty="0" smtClean="0"/>
                        <a:t>_</a:t>
                      </a:r>
                      <a:endParaRPr lang="en-US" sz="2400" dirty="0">
                        <a:latin typeface="Skia"/>
                        <a:cs typeface="Skia"/>
                      </a:endParaRPr>
                    </a:p>
                  </a:txBody>
                  <a:tcPr/>
                </a:tc>
                <a:tc>
                  <a:txBody>
                    <a:bodyPr/>
                    <a:lstStyle/>
                    <a:p>
                      <a:r>
                        <a:rPr lang="en-US" sz="2400" dirty="0" smtClean="0"/>
                        <a:t>21</a:t>
                      </a:r>
                      <a:endParaRPr lang="en-US" sz="2400" dirty="0">
                        <a:latin typeface="Skia"/>
                        <a:cs typeface="Skia"/>
                      </a:endParaRPr>
                    </a:p>
                  </a:txBody>
                  <a:tcPr/>
                </a:tc>
                <a:tc>
                  <a:txBody>
                    <a:bodyPr/>
                    <a:lstStyle/>
                    <a:p>
                      <a:r>
                        <a:rPr lang="en-US" sz="2400" dirty="0" smtClean="0"/>
                        <a:t>71.4</a:t>
                      </a:r>
                      <a:endParaRPr lang="en-US" sz="2400" dirty="0">
                        <a:latin typeface="Skia"/>
                        <a:cs typeface="Skia"/>
                      </a:endParaRPr>
                    </a:p>
                  </a:txBody>
                  <a:tcPr/>
                </a:tc>
                <a:tc>
                  <a:txBody>
                    <a:bodyPr/>
                    <a:lstStyle/>
                    <a:p>
                      <a:r>
                        <a:rPr lang="en-US" sz="2400" dirty="0" smtClean="0"/>
                        <a:t>35.58</a:t>
                      </a:r>
                      <a:endParaRPr lang="en-US" sz="2400" dirty="0">
                        <a:latin typeface="Skia"/>
                        <a:cs typeface="Skia"/>
                      </a:endParaRPr>
                    </a:p>
                  </a:txBody>
                  <a:tcPr/>
                </a:tc>
              </a:tr>
              <a:tr h="761708">
                <a:tc>
                  <a:txBody>
                    <a:bodyPr/>
                    <a:lstStyle/>
                    <a:p>
                      <a:r>
                        <a:rPr lang="en-US" sz="2400" dirty="0" err="1" smtClean="0"/>
                        <a:t>aabb</a:t>
                      </a:r>
                      <a:endParaRPr lang="en-US" sz="2400" dirty="0">
                        <a:latin typeface="Skia"/>
                        <a:cs typeface="Skia"/>
                      </a:endParaRPr>
                    </a:p>
                  </a:txBody>
                  <a:tcPr/>
                </a:tc>
                <a:tc>
                  <a:txBody>
                    <a:bodyPr/>
                    <a:lstStyle/>
                    <a:p>
                      <a:r>
                        <a:rPr lang="en-US" sz="2400" dirty="0" smtClean="0"/>
                        <a:t>5</a:t>
                      </a:r>
                      <a:endParaRPr lang="en-US" sz="2400" dirty="0">
                        <a:latin typeface="Skia"/>
                        <a:cs typeface="Skia"/>
                      </a:endParaRPr>
                    </a:p>
                  </a:txBody>
                  <a:tcPr/>
                </a:tc>
                <a:tc>
                  <a:txBody>
                    <a:bodyPr/>
                    <a:lstStyle/>
                    <a:p>
                      <a:r>
                        <a:rPr lang="en-US" sz="2400" dirty="0" smtClean="0"/>
                        <a:t>23.8</a:t>
                      </a:r>
                      <a:endParaRPr lang="en-US" sz="2400" dirty="0">
                        <a:latin typeface="Skia"/>
                        <a:cs typeface="Skia"/>
                      </a:endParaRPr>
                    </a:p>
                  </a:txBody>
                  <a:tcPr/>
                </a:tc>
                <a:tc>
                  <a:txBody>
                    <a:bodyPr/>
                    <a:lstStyle/>
                    <a:p>
                      <a:r>
                        <a:rPr lang="en-US" sz="2400" dirty="0" smtClean="0"/>
                        <a:t>40.9</a:t>
                      </a:r>
                      <a:endParaRPr lang="en-US" sz="2400" dirty="0">
                        <a:latin typeface="Skia"/>
                        <a:cs typeface="Skia"/>
                      </a:endParaRPr>
                    </a:p>
                  </a:txBody>
                  <a:tcPr/>
                </a:tc>
              </a:tr>
              <a:tr h="761708">
                <a:tc>
                  <a:txBody>
                    <a:bodyPr/>
                    <a:lstStyle/>
                    <a:p>
                      <a:endParaRPr lang="en-US" sz="2400" dirty="0">
                        <a:latin typeface="Skia"/>
                        <a:cs typeface="Skia"/>
                      </a:endParaRPr>
                    </a:p>
                  </a:txBody>
                  <a:tcPr/>
                </a:tc>
                <a:tc>
                  <a:txBody>
                    <a:bodyPr/>
                    <a:lstStyle/>
                    <a:p>
                      <a:r>
                        <a:rPr lang="en-US" sz="2400" dirty="0" smtClean="0"/>
                        <a:t>381</a:t>
                      </a:r>
                      <a:endParaRPr lang="en-US" sz="2400" dirty="0">
                        <a:latin typeface="Skia"/>
                        <a:cs typeface="Skia"/>
                      </a:endParaRPr>
                    </a:p>
                  </a:txBody>
                  <a:tcPr/>
                </a:tc>
                <a:tc>
                  <a:txBody>
                    <a:bodyPr/>
                    <a:lstStyle/>
                    <a:p>
                      <a:r>
                        <a:rPr lang="en-US" sz="2400" dirty="0" smtClean="0"/>
                        <a:t>380.9</a:t>
                      </a:r>
                      <a:endParaRPr lang="en-US" sz="2400" dirty="0">
                        <a:latin typeface="Skia"/>
                        <a:cs typeface="Skia"/>
                      </a:endParaRPr>
                    </a:p>
                  </a:txBody>
                  <a:tcPr/>
                </a:tc>
                <a:tc>
                  <a:txBody>
                    <a:bodyPr/>
                    <a:lstStyle/>
                    <a:p>
                      <a:r>
                        <a:rPr lang="en-US" sz="2400" dirty="0" smtClean="0"/>
                        <a:t>134.72</a:t>
                      </a:r>
                      <a:endParaRPr lang="en-US" sz="2400" dirty="0">
                        <a:latin typeface="Skia"/>
                        <a:cs typeface="Skia"/>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kia"/>
                <a:cs typeface="Skia"/>
              </a:rPr>
              <a:t>Chi Square Test</a:t>
            </a:r>
            <a:endParaRPr lang="en-US" dirty="0">
              <a:latin typeface="Skia"/>
              <a:cs typeface="Skia"/>
            </a:endParaRPr>
          </a:p>
        </p:txBody>
      </p:sp>
      <p:sp>
        <p:nvSpPr>
          <p:cNvPr id="3" name="Content Placeholder 2"/>
          <p:cNvSpPr>
            <a:spLocks noGrp="1"/>
          </p:cNvSpPr>
          <p:nvPr>
            <p:ph idx="1"/>
          </p:nvPr>
        </p:nvSpPr>
        <p:spPr/>
        <p:txBody>
          <a:bodyPr/>
          <a:lstStyle/>
          <a:p>
            <a:r>
              <a:rPr lang="en-US" dirty="0" smtClean="0"/>
              <a:t>Null hypothesis:  genes are independent</a:t>
            </a:r>
          </a:p>
          <a:p>
            <a:r>
              <a:rPr lang="en-US" dirty="0" smtClean="0"/>
              <a:t>Degrees of freedom (</a:t>
            </a:r>
            <a:r>
              <a:rPr lang="en-US" dirty="0" err="1" smtClean="0"/>
              <a:t>df</a:t>
            </a:r>
            <a:r>
              <a:rPr lang="en-US" dirty="0" smtClean="0"/>
              <a:t>) = no. classes-1=3</a:t>
            </a:r>
          </a:p>
          <a:p>
            <a:r>
              <a:rPr lang="en-US" dirty="0" smtClean="0"/>
              <a:t>Chi square statistic </a:t>
            </a:r>
            <a:r>
              <a:rPr lang="en-US" dirty="0" smtClean="0">
                <a:latin typeface="Symbol" charset="2"/>
                <a:cs typeface="Symbol" charset="2"/>
              </a:rPr>
              <a:t>C</a:t>
            </a:r>
            <a:r>
              <a:rPr lang="en-US" baseline="30000" dirty="0" smtClean="0">
                <a:latin typeface="Skia"/>
                <a:cs typeface="Skia"/>
              </a:rPr>
              <a:t>2</a:t>
            </a:r>
            <a:r>
              <a:rPr lang="en-US" baseline="-25000" dirty="0" smtClean="0">
                <a:latin typeface="Skia"/>
                <a:cs typeface="Skia"/>
              </a:rPr>
              <a:t>0.05</a:t>
            </a:r>
            <a:r>
              <a:rPr lang="en-US" baseline="30000" dirty="0" smtClean="0">
                <a:latin typeface="Skia"/>
                <a:cs typeface="Skia"/>
              </a:rPr>
              <a:t> </a:t>
            </a:r>
            <a:r>
              <a:rPr lang="en-US" dirty="0" smtClean="0">
                <a:latin typeface="Skia"/>
                <a:cs typeface="Skia"/>
              </a:rPr>
              <a:t>= 7.82</a:t>
            </a:r>
          </a:p>
          <a:p>
            <a:r>
              <a:rPr lang="en-US" dirty="0" smtClean="0">
                <a:latin typeface="Skia"/>
                <a:cs typeface="Skia"/>
              </a:rPr>
              <a:t>Since our calculated </a:t>
            </a:r>
            <a:r>
              <a:rPr lang="en-US" dirty="0" smtClean="0">
                <a:latin typeface="Symbol" charset="2"/>
                <a:cs typeface="Symbol" charset="2"/>
              </a:rPr>
              <a:t>C</a:t>
            </a:r>
            <a:r>
              <a:rPr lang="en-US" baseline="30000" dirty="0" smtClean="0">
                <a:latin typeface="Skia"/>
                <a:cs typeface="Skia"/>
              </a:rPr>
              <a:t>2</a:t>
            </a:r>
            <a:r>
              <a:rPr lang="en-US" dirty="0" smtClean="0">
                <a:latin typeface="Skia"/>
                <a:cs typeface="Skia"/>
              </a:rPr>
              <a:t> = 134.72 we reject the null hypothesis</a:t>
            </a:r>
          </a:p>
          <a:p>
            <a:pPr>
              <a:buNone/>
            </a:pPr>
            <a:endParaRPr lang="en-US" baseline="30000" dirty="0">
              <a:latin typeface="Symbol" charset="2"/>
              <a:cs typeface="Symbol" charset="2"/>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Testcross</a:t>
            </a:r>
            <a:endParaRPr lang="en-US" dirty="0"/>
          </a:p>
        </p:txBody>
      </p:sp>
      <p:graphicFrame>
        <p:nvGraphicFramePr>
          <p:cNvPr id="4" name="Content Placeholder 3"/>
          <p:cNvGraphicFramePr>
            <a:graphicFrameLocks noGrp="1"/>
          </p:cNvGraphicFramePr>
          <p:nvPr>
            <p:ph idx="1"/>
          </p:nvPr>
        </p:nvGraphicFramePr>
        <p:xfrm>
          <a:off x="457200" y="1600200"/>
          <a:ext cx="8229600" cy="3962400"/>
        </p:xfrm>
        <a:graphic>
          <a:graphicData uri="http://schemas.openxmlformats.org/drawingml/2006/table">
            <a:tbl>
              <a:tblPr firstRow="1" bandRow="1">
                <a:tableStyleId>{5A111915-BE36-4E01-A7E5-04B1672EAD32}</a:tableStyleId>
              </a:tblPr>
              <a:tblGrid>
                <a:gridCol w="2743200"/>
                <a:gridCol w="2743200"/>
                <a:gridCol w="2743200"/>
              </a:tblGrid>
              <a:tr h="370840">
                <a:tc>
                  <a:txBody>
                    <a:bodyPr/>
                    <a:lstStyle/>
                    <a:p>
                      <a:r>
                        <a:rPr lang="en-US" sz="2000" dirty="0" smtClean="0">
                          <a:latin typeface="Skia"/>
                          <a:cs typeface="Skia"/>
                        </a:rPr>
                        <a:t>Recombinant</a:t>
                      </a:r>
                      <a:r>
                        <a:rPr lang="en-US" sz="2000" baseline="0" dirty="0" smtClean="0">
                          <a:latin typeface="Skia"/>
                          <a:cs typeface="Skia"/>
                        </a:rPr>
                        <a:t> events</a:t>
                      </a:r>
                      <a:endParaRPr lang="en-US" sz="2000" dirty="0">
                        <a:latin typeface="Skia"/>
                        <a:cs typeface="Skia"/>
                      </a:endParaRPr>
                    </a:p>
                  </a:txBody>
                  <a:tcPr/>
                </a:tc>
                <a:tc>
                  <a:txBody>
                    <a:bodyPr/>
                    <a:lstStyle/>
                    <a:p>
                      <a:r>
                        <a:rPr lang="en-US" sz="2000" dirty="0" smtClean="0">
                          <a:latin typeface="Skia"/>
                          <a:cs typeface="Skia"/>
                        </a:rPr>
                        <a:t>Gametes</a:t>
                      </a:r>
                      <a:endParaRPr lang="en-US" sz="2000" dirty="0">
                        <a:latin typeface="Skia"/>
                        <a:cs typeface="Skia"/>
                      </a:endParaRPr>
                    </a:p>
                  </a:txBody>
                  <a:tcPr/>
                </a:tc>
                <a:tc>
                  <a:txBody>
                    <a:bodyPr/>
                    <a:lstStyle/>
                    <a:p>
                      <a:r>
                        <a:rPr lang="en-US" sz="2000" dirty="0" smtClean="0">
                          <a:latin typeface="Skia"/>
                          <a:cs typeface="Skia"/>
                        </a:rPr>
                        <a:t>Testcross progeny</a:t>
                      </a:r>
                      <a:endParaRPr lang="en-US" sz="2000" dirty="0">
                        <a:latin typeface="Skia"/>
                        <a:cs typeface="Skia"/>
                      </a:endParaRPr>
                    </a:p>
                  </a:txBody>
                  <a:tcPr/>
                </a:tc>
              </a:tr>
              <a:tr h="370840">
                <a:tc>
                  <a:txBody>
                    <a:bodyPr/>
                    <a:lstStyle/>
                    <a:p>
                      <a:r>
                        <a:rPr lang="en-US" sz="2000" dirty="0" smtClean="0">
                          <a:latin typeface="Skia"/>
                          <a:cs typeface="Skia"/>
                        </a:rPr>
                        <a:t>No crossover</a:t>
                      </a:r>
                      <a:endParaRPr lang="en-US" sz="2000" dirty="0">
                        <a:latin typeface="Skia"/>
                        <a:cs typeface="Skia"/>
                      </a:endParaRPr>
                    </a:p>
                  </a:txBody>
                  <a:tcPr/>
                </a:tc>
                <a:tc>
                  <a:txBody>
                    <a:bodyPr/>
                    <a:lstStyle/>
                    <a:p>
                      <a:r>
                        <a:rPr lang="en-US" sz="2000" dirty="0"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401</a:t>
                      </a:r>
                      <a:endParaRPr lang="en-US" sz="2000" dirty="0">
                        <a:latin typeface="Skia"/>
                        <a:cs typeface="Skia"/>
                      </a:endParaRPr>
                    </a:p>
                  </a:txBody>
                  <a:tcPr/>
                </a:tc>
              </a:tr>
              <a:tr h="370840">
                <a:tc>
                  <a:txBody>
                    <a:bodyPr/>
                    <a:lstStyle/>
                    <a:p>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409</a:t>
                      </a:r>
                      <a:endParaRPr lang="en-US" sz="2000" dirty="0">
                        <a:latin typeface="Skia"/>
                        <a:cs typeface="Skia"/>
                      </a:endParaRPr>
                    </a:p>
                  </a:txBody>
                  <a:tcPr/>
                </a:tc>
              </a:tr>
              <a:tr h="370840">
                <a:tc>
                  <a:txBody>
                    <a:bodyPr/>
                    <a:lstStyle/>
                    <a:p>
                      <a:r>
                        <a:rPr lang="en-US" sz="2000" dirty="0" smtClean="0">
                          <a:latin typeface="Skia"/>
                          <a:cs typeface="Skia"/>
                        </a:rPr>
                        <a:t>Crossover in AB region</a:t>
                      </a:r>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32</a:t>
                      </a:r>
                      <a:endParaRPr lang="en-US" sz="2000" dirty="0">
                        <a:latin typeface="Skia"/>
                        <a:cs typeface="Skia"/>
                      </a:endParaRPr>
                    </a:p>
                  </a:txBody>
                  <a:tcPr/>
                </a:tc>
              </a:tr>
              <a:tr h="370840">
                <a:tc>
                  <a:txBody>
                    <a:bodyPr/>
                    <a:lstStyle/>
                    <a:p>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28</a:t>
                      </a:r>
                      <a:endParaRPr lang="en-US" sz="2000" dirty="0">
                        <a:latin typeface="Skia"/>
                        <a:cs typeface="Skia"/>
                      </a:endParaRPr>
                    </a:p>
                  </a:txBody>
                  <a:tcPr/>
                </a:tc>
              </a:tr>
              <a:tr h="370840">
                <a:tc>
                  <a:txBody>
                    <a:bodyPr/>
                    <a:lstStyle/>
                    <a:p>
                      <a:r>
                        <a:rPr lang="en-US" sz="2000" dirty="0" smtClean="0">
                          <a:latin typeface="Skia"/>
                          <a:cs typeface="Skia"/>
                        </a:rPr>
                        <a:t>Crossover in BC region</a:t>
                      </a:r>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6.1</a:t>
                      </a:r>
                      <a:endParaRPr lang="en-US" sz="2000" dirty="0">
                        <a:latin typeface="Skia"/>
                        <a:cs typeface="Skia"/>
                      </a:endParaRPr>
                    </a:p>
                  </a:txBody>
                  <a:tcPr/>
                </a:tc>
              </a:tr>
              <a:tr h="370840">
                <a:tc>
                  <a:txBody>
                    <a:bodyPr/>
                    <a:lstStyle/>
                    <a:p>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64</a:t>
                      </a:r>
                      <a:endParaRPr lang="en-US" sz="2000" dirty="0">
                        <a:latin typeface="Skia"/>
                        <a:cs typeface="Skia"/>
                      </a:endParaRPr>
                    </a:p>
                  </a:txBody>
                  <a:tcPr/>
                </a:tc>
              </a:tr>
              <a:tr h="370840">
                <a:tc>
                  <a:txBody>
                    <a:bodyPr/>
                    <a:lstStyle/>
                    <a:p>
                      <a:r>
                        <a:rPr lang="en-US" sz="2000" dirty="0" smtClean="0">
                          <a:latin typeface="Skia"/>
                          <a:cs typeface="Skia"/>
                        </a:rPr>
                        <a:t>Crossover</a:t>
                      </a:r>
                      <a:r>
                        <a:rPr lang="en-US" sz="2000" baseline="0" dirty="0" smtClean="0">
                          <a:latin typeface="Skia"/>
                          <a:cs typeface="Skia"/>
                        </a:rPr>
                        <a:t> in both</a:t>
                      </a:r>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2</a:t>
                      </a:r>
                      <a:endParaRPr lang="en-US" sz="2000" dirty="0">
                        <a:latin typeface="Skia"/>
                        <a:cs typeface="Skia"/>
                      </a:endParaRPr>
                    </a:p>
                  </a:txBody>
                  <a:tcPr/>
                </a:tc>
              </a:tr>
              <a:tr h="370840">
                <a:tc>
                  <a:txBody>
                    <a:bodyPr/>
                    <a:lstStyle/>
                    <a:p>
                      <a:endParaRPr lang="en-US" sz="2000" dirty="0">
                        <a:latin typeface="Skia"/>
                        <a:cs typeface="Skia"/>
                      </a:endParaRPr>
                    </a:p>
                  </a:txBody>
                  <a:tcPr/>
                </a:tc>
                <a:tc>
                  <a:txBody>
                    <a:bodyPr/>
                    <a:lstStyle/>
                    <a:p>
                      <a:r>
                        <a:rPr lang="en-US" sz="2000" dirty="0" err="1" smtClean="0">
                          <a:latin typeface="Skia"/>
                          <a:cs typeface="Skia"/>
                        </a:rPr>
                        <a:t>aBc</a:t>
                      </a:r>
                      <a:endParaRPr lang="en-US" sz="2000" dirty="0">
                        <a:latin typeface="Skia"/>
                        <a:cs typeface="Skia"/>
                      </a:endParaRPr>
                    </a:p>
                  </a:txBody>
                  <a:tcPr/>
                </a:tc>
                <a:tc>
                  <a:txBody>
                    <a:bodyPr/>
                    <a:lstStyle/>
                    <a:p>
                      <a:r>
                        <a:rPr lang="en-US" sz="2000" dirty="0" smtClean="0">
                          <a:latin typeface="Skia"/>
                          <a:cs typeface="Skia"/>
                        </a:rPr>
                        <a:t>3</a:t>
                      </a:r>
                      <a:endParaRPr lang="en-US" sz="2000" dirty="0">
                        <a:latin typeface="Skia"/>
                        <a:cs typeface="Skia"/>
                      </a:endParaRPr>
                    </a:p>
                  </a:txBody>
                  <a:tcPr/>
                </a:tc>
              </a:tr>
              <a:tr h="370840">
                <a:tc>
                  <a:txBody>
                    <a:bodyPr/>
                    <a:lstStyle/>
                    <a:p>
                      <a:endParaRPr lang="en-US" sz="2000">
                        <a:latin typeface="Skia"/>
                        <a:cs typeface="Skia"/>
                      </a:endParaRPr>
                    </a:p>
                  </a:txBody>
                  <a:tcPr/>
                </a:tc>
                <a:tc>
                  <a:txBody>
                    <a:bodyPr/>
                    <a:lstStyle/>
                    <a:p>
                      <a:endParaRPr lang="en-US" sz="2000">
                        <a:latin typeface="Skia"/>
                        <a:cs typeface="Skia"/>
                      </a:endParaRPr>
                    </a:p>
                  </a:txBody>
                  <a:tcPr/>
                </a:tc>
                <a:tc>
                  <a:txBody>
                    <a:bodyPr/>
                    <a:lstStyle/>
                    <a:p>
                      <a:r>
                        <a:rPr lang="en-US" sz="2000" dirty="0" smtClean="0">
                          <a:latin typeface="Skia"/>
                          <a:cs typeface="Skia"/>
                        </a:rPr>
                        <a:t>1000</a:t>
                      </a:r>
                      <a:endParaRPr lang="en-US" sz="2000" dirty="0">
                        <a:latin typeface="Skia"/>
                        <a:cs typeface="Skia"/>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Environmental </a:t>
            </a:r>
            <a:r>
              <a:rPr lang="en-US" dirty="0" err="1" smtClean="0"/>
              <a:t>vs</a:t>
            </a:r>
            <a:r>
              <a:rPr lang="en-US" dirty="0" smtClean="0"/>
              <a:t> Heritable Sources of Variation</a:t>
            </a:r>
            <a:endParaRPr lang="en-US" dirty="0"/>
          </a:p>
        </p:txBody>
      </p:sp>
      <p:sp>
        <p:nvSpPr>
          <p:cNvPr id="5" name="Content Placeholder 4"/>
          <p:cNvSpPr>
            <a:spLocks noGrp="1"/>
          </p:cNvSpPr>
          <p:nvPr>
            <p:ph idx="1"/>
          </p:nvPr>
        </p:nvSpPr>
        <p:spPr/>
        <p:txBody>
          <a:bodyPr>
            <a:normAutofit lnSpcReduction="10000"/>
          </a:bodyPr>
          <a:lstStyle/>
          <a:p>
            <a:r>
              <a:rPr lang="en-US" dirty="0" smtClean="0"/>
              <a:t>Heritable Sources</a:t>
            </a:r>
          </a:p>
          <a:p>
            <a:pPr lvl="1"/>
            <a:r>
              <a:rPr lang="en-US" dirty="0" smtClean="0"/>
              <a:t>Easily observed: color, amt of pubescence on leaves, awns </a:t>
            </a:r>
            <a:r>
              <a:rPr lang="en-US" dirty="0" err="1" smtClean="0"/>
              <a:t>vs</a:t>
            </a:r>
            <a:r>
              <a:rPr lang="en-US" dirty="0" smtClean="0"/>
              <a:t> </a:t>
            </a:r>
            <a:r>
              <a:rPr lang="en-US" dirty="0" err="1" smtClean="0"/>
              <a:t>awnless</a:t>
            </a:r>
            <a:endParaRPr lang="en-US" dirty="0" smtClean="0"/>
          </a:p>
          <a:p>
            <a:pPr lvl="1">
              <a:buNone/>
            </a:pPr>
            <a:r>
              <a:rPr lang="en-US" dirty="0" smtClean="0"/>
              <a:t>These characteristics (traits) are reproducible in the progeny</a:t>
            </a:r>
          </a:p>
          <a:p>
            <a:pPr lvl="1"/>
            <a:endParaRPr lang="en-US" dirty="0" smtClean="0"/>
          </a:p>
          <a:p>
            <a:pPr lvl="1"/>
            <a:r>
              <a:rPr lang="en-US" dirty="0" smtClean="0"/>
              <a:t>Complex: vigor, disease resistance, plant height, plant yield</a:t>
            </a:r>
          </a:p>
          <a:p>
            <a:pPr lvl="1">
              <a:buNone/>
            </a:pPr>
            <a:r>
              <a:rPr lang="en-US" dirty="0" smtClean="0"/>
              <a:t>Progeny of these plants may express these traits to a greater or lesser extent than the parents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Recombination Frequency	</a:t>
            </a:r>
            <a:endParaRPr lang="en-US" dirty="0"/>
          </a:p>
        </p:txBody>
      </p:sp>
      <p:sp>
        <p:nvSpPr>
          <p:cNvPr id="3" name="Content Placeholder 2"/>
          <p:cNvSpPr>
            <a:spLocks noGrp="1"/>
          </p:cNvSpPr>
          <p:nvPr>
            <p:ph idx="1"/>
          </p:nvPr>
        </p:nvSpPr>
        <p:spPr/>
        <p:txBody>
          <a:bodyPr/>
          <a:lstStyle/>
          <a:p>
            <a:r>
              <a:rPr lang="en-US" dirty="0" smtClean="0"/>
              <a:t>Between A and B:</a:t>
            </a:r>
          </a:p>
          <a:p>
            <a:r>
              <a:rPr lang="en-US" dirty="0" smtClean="0"/>
              <a:t>Parental types (ABC, </a:t>
            </a:r>
            <a:r>
              <a:rPr lang="en-US" dirty="0" err="1" smtClean="0"/>
              <a:t>ABc</a:t>
            </a:r>
            <a:r>
              <a:rPr lang="en-US" dirty="0" smtClean="0"/>
              <a:t>, </a:t>
            </a:r>
            <a:r>
              <a:rPr lang="en-US" dirty="0" err="1" smtClean="0"/>
              <a:t>abC,abc</a:t>
            </a:r>
            <a:r>
              <a:rPr lang="en-US" dirty="0" smtClean="0"/>
              <a:t>)=(401+61)+(64+409)=935=93.5%</a:t>
            </a:r>
          </a:p>
          <a:p>
            <a:r>
              <a:rPr lang="en-US" dirty="0" smtClean="0"/>
              <a:t>Recombinant types (</a:t>
            </a:r>
            <a:r>
              <a:rPr lang="en-US" dirty="0" err="1" smtClean="0"/>
              <a:t>AbC,Abc,aBC,aBc</a:t>
            </a:r>
            <a:r>
              <a:rPr lang="en-US" dirty="0" smtClean="0"/>
              <a:t>)=(2+32)+(28+3)=6.5%</a:t>
            </a:r>
          </a:p>
          <a:p>
            <a:endParaRPr lang="en-US" dirty="0" smtClean="0"/>
          </a:p>
          <a:p>
            <a:r>
              <a:rPr lang="en-US" dirty="0" smtClean="0"/>
              <a:t>Do on your own: calculate recombination between B and 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Environmental </a:t>
            </a:r>
            <a:r>
              <a:rPr lang="en-US" dirty="0" err="1" smtClean="0"/>
              <a:t>vs</a:t>
            </a:r>
            <a:r>
              <a:rPr lang="en-US" dirty="0" smtClean="0"/>
              <a:t> Heritable Sources of Variation</a:t>
            </a:r>
            <a:endParaRPr lang="en-US" dirty="0"/>
          </a:p>
        </p:txBody>
      </p:sp>
      <p:sp>
        <p:nvSpPr>
          <p:cNvPr id="5" name="Content Placeholder 4"/>
          <p:cNvSpPr>
            <a:spLocks noGrp="1"/>
          </p:cNvSpPr>
          <p:nvPr>
            <p:ph idx="1"/>
          </p:nvPr>
        </p:nvSpPr>
        <p:spPr/>
        <p:txBody>
          <a:bodyPr>
            <a:normAutofit/>
          </a:bodyPr>
          <a:lstStyle/>
          <a:p>
            <a:r>
              <a:rPr lang="en-US" dirty="0" smtClean="0"/>
              <a:t>Interaction of heritable and environmental sources of variation</a:t>
            </a:r>
          </a:p>
          <a:p>
            <a:pPr lvl="1"/>
            <a:r>
              <a:rPr lang="en-US" dirty="0" smtClean="0"/>
              <a:t>Wheat plant that is genetically resistant to leaf rust requires the presence of the pathogen (environment) to exhibit the trait</a:t>
            </a:r>
          </a:p>
          <a:p>
            <a:pPr lvl="1"/>
            <a:r>
              <a:rPr lang="en-US" dirty="0" smtClean="0"/>
              <a:t>Winter hardy oat requires the right environment (cold stress) to demonstrate presence of the trait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Heritable Variation</a:t>
            </a:r>
            <a:endParaRPr lang="en-US" dirty="0"/>
          </a:p>
        </p:txBody>
      </p:sp>
      <p:sp>
        <p:nvSpPr>
          <p:cNvPr id="3" name="Content Placeholder 2"/>
          <p:cNvSpPr>
            <a:spLocks noGrp="1"/>
          </p:cNvSpPr>
          <p:nvPr>
            <p:ph idx="1"/>
          </p:nvPr>
        </p:nvSpPr>
        <p:spPr/>
        <p:txBody>
          <a:bodyPr/>
          <a:lstStyle/>
          <a:p>
            <a:r>
              <a:rPr lang="en-US" dirty="0" smtClean="0"/>
              <a:t>Heritable variation is essential to the plant breeder; without it, there could be no progress from plant breeding</a:t>
            </a:r>
          </a:p>
          <a:p>
            <a:endParaRPr lang="en-US" dirty="0" smtClean="0"/>
          </a:p>
          <a:p>
            <a:r>
              <a:rPr lang="en-US" dirty="0" smtClean="0"/>
              <a:t>What is the breeder looking for?</a:t>
            </a:r>
          </a:p>
          <a:p>
            <a:pPr lvl="1"/>
            <a:r>
              <a:rPr lang="en-US" dirty="0" smtClean="0"/>
              <a:t>Qualitative traits: discrete, simply inherited</a:t>
            </a:r>
          </a:p>
          <a:p>
            <a:pPr lvl="1"/>
            <a:r>
              <a:rPr lang="en-US" dirty="0" smtClean="0"/>
              <a:t>Quantitative traits: continuous, complex inheritance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Breeders </a:t>
            </a:r>
            <a:r>
              <a:rPr lang="en-US" dirty="0" err="1" smtClean="0"/>
              <a:t>vs</a:t>
            </a:r>
            <a:r>
              <a:rPr lang="en-US" dirty="0" smtClean="0"/>
              <a:t> Geneticists</a:t>
            </a:r>
            <a:endParaRPr lang="en-US" dirty="0"/>
          </a:p>
        </p:txBody>
      </p:sp>
      <p:sp>
        <p:nvSpPr>
          <p:cNvPr id="3" name="Content Placeholder 2"/>
          <p:cNvSpPr>
            <a:spLocks noGrp="1"/>
          </p:cNvSpPr>
          <p:nvPr>
            <p:ph idx="1"/>
          </p:nvPr>
        </p:nvSpPr>
        <p:spPr/>
        <p:txBody>
          <a:bodyPr/>
          <a:lstStyle/>
          <a:p>
            <a:r>
              <a:rPr lang="en-US" dirty="0" smtClean="0"/>
              <a:t>Plant breeders focus on traits of economic importance and how these traits can be combined in a superior variety</a:t>
            </a:r>
          </a:p>
          <a:p>
            <a:r>
              <a:rPr lang="en-US" dirty="0" smtClean="0"/>
              <a:t>Geneticists focus on understanding and illuminating the mechanisms by which traits are inherited and further, the molecular underpinnings of these traits and/or genes.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 the units of Inheritance</a:t>
            </a:r>
            <a:endParaRPr lang="en-US" dirty="0"/>
          </a:p>
        </p:txBody>
      </p:sp>
      <p:pic>
        <p:nvPicPr>
          <p:cNvPr id="4" name="Content Placeholder 3" descr="Gene.jpg"/>
          <p:cNvPicPr>
            <a:picLocks noGrp="1" noChangeAspect="1"/>
          </p:cNvPicPr>
          <p:nvPr>
            <p:ph idx="1"/>
          </p:nvPr>
        </p:nvPicPr>
        <p:blipFill>
          <a:blip r:embed="rId2"/>
          <a:srcRect l="-22732" r="-22732"/>
          <a:stretch>
            <a:fillRect/>
          </a:stretch>
        </p:blipFill>
        <p:spPr>
          <a:xfrm>
            <a:off x="1808365" y="2613448"/>
            <a:ext cx="5406850" cy="297355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 the units of Inheritance</a:t>
            </a:r>
            <a:endParaRPr lang="en-US" dirty="0"/>
          </a:p>
        </p:txBody>
      </p:sp>
      <p:sp>
        <p:nvSpPr>
          <p:cNvPr id="5" name="Content Placeholder 4"/>
          <p:cNvSpPr>
            <a:spLocks noGrp="1"/>
          </p:cNvSpPr>
          <p:nvPr>
            <p:ph idx="1"/>
          </p:nvPr>
        </p:nvSpPr>
        <p:spPr/>
        <p:txBody>
          <a:bodyPr/>
          <a:lstStyle/>
          <a:p>
            <a:r>
              <a:rPr lang="en-US" dirty="0" smtClean="0"/>
              <a:t>Genes occupy positions or </a:t>
            </a:r>
            <a:r>
              <a:rPr lang="en-US" b="1" dirty="0" smtClean="0"/>
              <a:t>loci</a:t>
            </a:r>
            <a:r>
              <a:rPr lang="en-US" dirty="0" smtClean="0"/>
              <a:t> on </a:t>
            </a:r>
            <a:r>
              <a:rPr lang="en-US" b="1" dirty="0" smtClean="0"/>
              <a:t>chromosomes</a:t>
            </a:r>
          </a:p>
          <a:p>
            <a:r>
              <a:rPr lang="en-US" dirty="0" smtClean="0"/>
              <a:t>Genes are expressed in various allelic forms; while multiple </a:t>
            </a:r>
            <a:r>
              <a:rPr lang="en-US" b="1" dirty="0" smtClean="0"/>
              <a:t>alleles</a:t>
            </a:r>
            <a:r>
              <a:rPr lang="en-US" dirty="0" smtClean="0"/>
              <a:t> are possible, we will usually think in terms of two alleles (</a:t>
            </a:r>
            <a:r>
              <a:rPr lang="en-US" dirty="0" err="1" smtClean="0"/>
              <a:t>eg</a:t>
            </a:r>
            <a:r>
              <a:rPr lang="en-US" dirty="0" smtClean="0"/>
              <a:t>. A </a:t>
            </a:r>
            <a:r>
              <a:rPr lang="en-US" dirty="0" err="1" smtClean="0"/>
              <a:t>vs</a:t>
            </a:r>
            <a:r>
              <a:rPr lang="en-US" dirty="0" smtClean="0"/>
              <a:t> a) per locus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 the units of Inheritance</a:t>
            </a:r>
            <a:endParaRPr lang="en-US" dirty="0"/>
          </a:p>
        </p:txBody>
      </p:sp>
      <p:sp>
        <p:nvSpPr>
          <p:cNvPr id="5" name="Content Placeholder 4"/>
          <p:cNvSpPr>
            <a:spLocks noGrp="1"/>
          </p:cNvSpPr>
          <p:nvPr>
            <p:ph idx="1"/>
          </p:nvPr>
        </p:nvSpPr>
        <p:spPr/>
        <p:txBody>
          <a:bodyPr>
            <a:normAutofit/>
          </a:bodyPr>
          <a:lstStyle/>
          <a:p>
            <a:r>
              <a:rPr lang="en-US" dirty="0" smtClean="0"/>
              <a:t>Plants with two copies of the same allele (AA or </a:t>
            </a:r>
            <a:r>
              <a:rPr lang="en-US" dirty="0" err="1" smtClean="0"/>
              <a:t>aa</a:t>
            </a:r>
            <a:r>
              <a:rPr lang="en-US" dirty="0" smtClean="0"/>
              <a:t>) are </a:t>
            </a:r>
            <a:r>
              <a:rPr lang="en-US" b="1" dirty="0" smtClean="0"/>
              <a:t>homozygous</a:t>
            </a:r>
            <a:r>
              <a:rPr lang="en-US" dirty="0" smtClean="0"/>
              <a:t> at that locus</a:t>
            </a:r>
          </a:p>
          <a:p>
            <a:r>
              <a:rPr lang="en-US" dirty="0" smtClean="0"/>
              <a:t>Plants with different alleles (</a:t>
            </a:r>
            <a:r>
              <a:rPr lang="en-US" dirty="0" err="1" smtClean="0"/>
              <a:t>Aa</a:t>
            </a:r>
            <a:r>
              <a:rPr lang="en-US" dirty="0" smtClean="0"/>
              <a:t>) are </a:t>
            </a:r>
            <a:r>
              <a:rPr lang="en-US" b="1" dirty="0" smtClean="0"/>
              <a:t>heterozygous</a:t>
            </a:r>
            <a:r>
              <a:rPr lang="en-US" dirty="0" smtClean="0"/>
              <a:t> at that locus</a:t>
            </a:r>
          </a:p>
          <a:p>
            <a:r>
              <a:rPr lang="en-US" dirty="0" smtClean="0"/>
              <a:t>The genetic constitution of an individual at a given locus (</a:t>
            </a:r>
            <a:r>
              <a:rPr lang="en-US" dirty="0" err="1" smtClean="0"/>
              <a:t>eg</a:t>
            </a:r>
            <a:r>
              <a:rPr lang="en-US" dirty="0" smtClean="0"/>
              <a:t>. AA) is the </a:t>
            </a:r>
            <a:r>
              <a:rPr lang="en-US" b="1" dirty="0" smtClean="0"/>
              <a:t>genotype</a:t>
            </a:r>
            <a:r>
              <a:rPr lang="en-US" dirty="0" smtClean="0"/>
              <a:t> of the individual</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TotalTime>
  <Words>807</Words>
  <Application>Microsoft Macintosh PowerPoint</Application>
  <PresentationFormat>On-screen Show (4:3)</PresentationFormat>
  <Paragraphs>125</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Review of Mendelian Genetics</vt:lpstr>
      <vt:lpstr>Environmental vs Heritable Sources of Variation</vt:lpstr>
      <vt:lpstr>Environmental vs Heritable Sources of Variation</vt:lpstr>
      <vt:lpstr>Environmental vs Heritable Sources of Variation</vt:lpstr>
      <vt:lpstr>Heritable Variation</vt:lpstr>
      <vt:lpstr>Plant Breeders vs Geneticists</vt:lpstr>
      <vt:lpstr>Genes – the units of Inheritance</vt:lpstr>
      <vt:lpstr>Genes – the units of Inheritance</vt:lpstr>
      <vt:lpstr>Genes – the units of Inheritance</vt:lpstr>
      <vt:lpstr>Chromosomes </vt:lpstr>
      <vt:lpstr>Inheritance of Simple Traits: Hooded x Awned Barley </vt:lpstr>
      <vt:lpstr>Slide 12</vt:lpstr>
      <vt:lpstr>Progeny Test</vt:lpstr>
      <vt:lpstr>Progeny Test</vt:lpstr>
      <vt:lpstr>Testcross-another type of progeny test</vt:lpstr>
      <vt:lpstr>More than one Trait</vt:lpstr>
      <vt:lpstr>Slide 17</vt:lpstr>
      <vt:lpstr>Slide 18</vt:lpstr>
      <vt:lpstr>Slide 19</vt:lpstr>
      <vt:lpstr>Linkage</vt:lpstr>
      <vt:lpstr>Crossing Over</vt:lpstr>
      <vt:lpstr>2 row, purple lemma x 6 row, white lemma barley</vt:lpstr>
      <vt:lpstr>Slide 23</vt:lpstr>
      <vt:lpstr>Slide 24</vt:lpstr>
      <vt:lpstr>Slide 25</vt:lpstr>
      <vt:lpstr>Slide 26</vt:lpstr>
      <vt:lpstr>Observed vs Expected</vt:lpstr>
      <vt:lpstr>Chi Square Test</vt:lpstr>
      <vt:lpstr>Trihybrid Testcross</vt:lpstr>
      <vt:lpstr>Recombination Frequency </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Mendelian Genetics</dc:title>
  <dc:creator>Van Sanford David</dc:creator>
  <cp:lastModifiedBy>Van Sanford David</cp:lastModifiedBy>
  <cp:revision>26</cp:revision>
  <dcterms:created xsi:type="dcterms:W3CDTF">2011-01-20T19:45:05Z</dcterms:created>
  <dcterms:modified xsi:type="dcterms:W3CDTF">2011-01-20T20:43:01Z</dcterms:modified>
</cp:coreProperties>
</file>